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5" r:id="rId3"/>
    <p:sldId id="276" r:id="rId4"/>
    <p:sldId id="277" r:id="rId5"/>
    <p:sldId id="287" r:id="rId6"/>
    <p:sldId id="296" r:id="rId7"/>
    <p:sldId id="285" r:id="rId8"/>
    <p:sldId id="286" r:id="rId9"/>
    <p:sldId id="292" r:id="rId10"/>
    <p:sldId id="288" r:id="rId11"/>
    <p:sldId id="295" r:id="rId12"/>
    <p:sldId id="294" r:id="rId13"/>
    <p:sldId id="290" r:id="rId14"/>
    <p:sldId id="297" r:id="rId15"/>
    <p:sldId id="298" r:id="rId16"/>
    <p:sldId id="302" r:id="rId17"/>
    <p:sldId id="306" r:id="rId18"/>
    <p:sldId id="307" r:id="rId19"/>
    <p:sldId id="308" r:id="rId20"/>
    <p:sldId id="309" r:id="rId21"/>
    <p:sldId id="303" r:id="rId22"/>
    <p:sldId id="310" r:id="rId23"/>
    <p:sldId id="312" r:id="rId24"/>
    <p:sldId id="311" r:id="rId25"/>
    <p:sldId id="304" r:id="rId26"/>
    <p:sldId id="305" r:id="rId27"/>
    <p:sldId id="281" r:id="rId28"/>
    <p:sldId id="299" r:id="rId29"/>
    <p:sldId id="300" r:id="rId30"/>
    <p:sldId id="301" r:id="rId31"/>
    <p:sldId id="284" r:id="rId3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27-2-2017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6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0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44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6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4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2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4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7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7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9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4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6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2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nl/slide/2072931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demacademie.nl/index.php?i=46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LbH_BfI-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b="1" i="1" dirty="0" smtClean="0"/>
              <a:t>Bodem</a:t>
            </a:r>
            <a:endParaRPr lang="nl-NL" sz="27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57" y="1628800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3287"/>
            <a:ext cx="2308949" cy="23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4" y="4077072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89" y="1663521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9" y="496996"/>
            <a:ext cx="2657846" cy="98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zandgrond voor?</a:t>
            </a:r>
          </a:p>
          <a:p>
            <a:pPr algn="ctr"/>
            <a:r>
              <a:rPr lang="nl-NL" sz="1600" dirty="0" smtClean="0"/>
              <a:t>Wat wordt er op zandgrond gekweekt?</a:t>
            </a:r>
          </a:p>
          <a:p>
            <a:pPr algn="ctr"/>
            <a:r>
              <a:rPr lang="nl-NL" sz="1600" dirty="0" smtClean="0"/>
              <a:t>Hoe kun je zandgrond herkennen?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" y="2763391"/>
            <a:ext cx="7660604" cy="26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75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9378"/>
            <a:ext cx="5858103" cy="52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42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smtClean="0"/>
              <a:t>Terugblik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142488" cy="49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42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NL" sz="1600" dirty="0" smtClean="0"/>
              <a:t>Wat is </a:t>
            </a:r>
            <a:r>
              <a:rPr lang="nl-NL" sz="1600" dirty="0" err="1" smtClean="0"/>
              <a:t>Lutum</a:t>
            </a:r>
            <a:r>
              <a:rPr lang="nl-NL" sz="1600" dirty="0" smtClean="0"/>
              <a:t>?</a:t>
            </a:r>
          </a:p>
          <a:p>
            <a:pPr algn="ctr"/>
            <a:r>
              <a:rPr lang="nl-NL" sz="1600" dirty="0" err="1" smtClean="0"/>
              <a:t>Lutum</a:t>
            </a:r>
            <a:r>
              <a:rPr lang="nl-NL" sz="1600" dirty="0" smtClean="0"/>
              <a:t> is de benaming voor gronddeeltjes die kleiner zijn dan 2 </a:t>
            </a:r>
            <a:r>
              <a:rPr lang="nl-NL" sz="1600" dirty="0" err="1" smtClean="0"/>
              <a:t>Um</a:t>
            </a:r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Er is sprake van klei als de </a:t>
            </a:r>
            <a:r>
              <a:rPr lang="nl-NL" sz="1600" dirty="0" err="1" smtClean="0"/>
              <a:t>lutumfractie</a:t>
            </a:r>
            <a:r>
              <a:rPr lang="nl-NL" sz="1600" dirty="0" smtClean="0"/>
              <a:t> groter dan 25% is. Bij 25% tot 35% </a:t>
            </a:r>
            <a:r>
              <a:rPr lang="nl-NL" sz="1600" dirty="0" err="1" smtClean="0"/>
              <a:t>lutum</a:t>
            </a:r>
            <a:r>
              <a:rPr lang="nl-NL" sz="1600" dirty="0" smtClean="0"/>
              <a:t> is er sprake van lichte klei, bij 35 tot 50% is er sprake van matig zware klei en bij meer dan 50% </a:t>
            </a:r>
            <a:r>
              <a:rPr lang="nl-NL" sz="1600" dirty="0" err="1" smtClean="0"/>
              <a:t>lutum</a:t>
            </a:r>
            <a:r>
              <a:rPr lang="nl-NL" sz="1600" dirty="0" smtClean="0"/>
              <a:t> is er sprake van zware klei.</a:t>
            </a:r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Bij een </a:t>
            </a:r>
            <a:r>
              <a:rPr lang="nl-NL" sz="1600" dirty="0" err="1" smtClean="0"/>
              <a:t>lutumgehalte</a:t>
            </a:r>
            <a:r>
              <a:rPr lang="nl-NL" sz="1600" dirty="0" smtClean="0"/>
              <a:t> van 8% tot 12 % spreekt men van zeer lichte zavel: Bij een </a:t>
            </a:r>
            <a:r>
              <a:rPr lang="nl-NL" sz="1600" dirty="0" err="1" smtClean="0"/>
              <a:t>lutumgehalte</a:t>
            </a:r>
            <a:r>
              <a:rPr lang="nl-NL" sz="1600" dirty="0" smtClean="0"/>
              <a:t> van 12% tot 17,5% van matig lichte zavel en bij een </a:t>
            </a:r>
            <a:r>
              <a:rPr lang="nl-NL" sz="1600" dirty="0" err="1" smtClean="0"/>
              <a:t>lutumgehalte</a:t>
            </a:r>
            <a:r>
              <a:rPr lang="nl-NL" sz="1600" dirty="0" smtClean="0"/>
              <a:t> van 17,5% tot 25% van zware zavel</a:t>
            </a:r>
            <a:endParaRPr lang="nl-NL" sz="1600" dirty="0"/>
          </a:p>
          <a:p>
            <a:pPr algn="ctr"/>
            <a:r>
              <a:rPr lang="nl-NL" sz="1600" dirty="0" smtClean="0"/>
              <a:t> </a:t>
            </a:r>
            <a:endParaRPr lang="nl-NL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222627" cy="65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Wat kun je over dit plaatje vertellen?</a:t>
            </a:r>
            <a:endParaRPr lang="nl-N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57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08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>
                <a:hlinkClick r:id="rId3"/>
              </a:rPr>
              <a:t>Doorlatendheid.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12696"/>
            <a:ext cx="4858866" cy="26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07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Grond losmaken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b="1" dirty="0" smtClean="0"/>
              <a:t>Kerende grondbewerking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sp>
        <p:nvSpPr>
          <p:cNvPr id="4" name="Rechthoek 3"/>
          <p:cNvSpPr/>
          <p:nvPr/>
        </p:nvSpPr>
        <p:spPr>
          <a:xfrm>
            <a:off x="-47297" y="-347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www.bodemacademie.nl/index.php?i=464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246709" cy="28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14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Grond losmaken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9" y="2132856"/>
            <a:ext cx="4773912" cy="288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75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Grond losmaken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4538"/>
            <a:ext cx="7379140" cy="41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82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Grond losmaken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7576"/>
            <a:ext cx="7515084" cy="404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10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lesuur:</a:t>
            </a:r>
          </a:p>
          <a:p>
            <a:pPr algn="ctr"/>
            <a:r>
              <a:rPr lang="nl-NL" dirty="0" smtClean="0"/>
              <a:t>Inleiding</a:t>
            </a:r>
            <a:endParaRPr lang="nl-NL" dirty="0" smtClean="0"/>
          </a:p>
          <a:p>
            <a:pPr algn="ctr"/>
            <a:r>
              <a:rPr lang="nl-NL" dirty="0" smtClean="0"/>
              <a:t>Terugblik </a:t>
            </a:r>
            <a:r>
              <a:rPr lang="nl-NL" dirty="0" smtClean="0"/>
              <a:t>afgelopen weken</a:t>
            </a:r>
          </a:p>
          <a:p>
            <a:pPr algn="ctr"/>
            <a:r>
              <a:rPr lang="nl-NL" dirty="0" smtClean="0"/>
              <a:t>Uitleg </a:t>
            </a:r>
            <a:r>
              <a:rPr lang="nl-NL" dirty="0" smtClean="0"/>
              <a:t>en maken </a:t>
            </a:r>
          </a:p>
          <a:p>
            <a:pPr algn="ctr"/>
            <a:r>
              <a:rPr lang="nl-NL" dirty="0" smtClean="0"/>
              <a:t>hoofdstuk 13,14,15,16 en 17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lesuur:</a:t>
            </a:r>
            <a:endParaRPr lang="nl-NL" dirty="0"/>
          </a:p>
          <a:p>
            <a:pPr algn="ctr"/>
            <a:r>
              <a:rPr lang="nl-NL" dirty="0"/>
              <a:t>P</a:t>
            </a:r>
            <a:r>
              <a:rPr lang="nl-NL" dirty="0" smtClean="0"/>
              <a:t>raktijk </a:t>
            </a:r>
            <a:r>
              <a:rPr lang="nl-NL" dirty="0" smtClean="0"/>
              <a:t>bodemprofiel met grondboor</a:t>
            </a:r>
          </a:p>
          <a:p>
            <a:pPr algn="ctr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23785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Grond losmaken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54" y="109498"/>
            <a:ext cx="6033955" cy="67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33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Delfstoffen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339"/>
            <a:ext cx="6756028" cy="675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55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b="1" i="1" dirty="0" smtClean="0"/>
              <a:t>Hoofdstuk 15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Delfstoffen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17394"/>
            <a:ext cx="5719815" cy="29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25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Delfstoffen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4538"/>
            <a:ext cx="6235426" cy="371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29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Delfstoffen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7843"/>
            <a:ext cx="6998755" cy="24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920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Adsorptie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247506" cy="389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3" y="181431"/>
            <a:ext cx="2443542" cy="178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34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 smtClean="0"/>
              <a:t>Zuur in de grond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87499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627784" cy="15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557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</a:t>
            </a:r>
            <a:r>
              <a:rPr lang="nl-NL" sz="2700" i="1" dirty="0"/>
              <a:t>9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Bodemprofiel met grondboor.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30408"/>
            <a:ext cx="3732982" cy="279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72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</a:t>
            </a:r>
            <a:r>
              <a:rPr lang="nl-NL" sz="2700" i="1" dirty="0"/>
              <a:t>9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Bodemprofiel met grondboor.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026697" cy="33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17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</a:t>
            </a:r>
            <a:r>
              <a:rPr lang="nl-NL" sz="2700" i="1" dirty="0"/>
              <a:t>9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Bodemprofiel met grondboor.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6549"/>
            <a:ext cx="5299831" cy="319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79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71036"/>
            <a:ext cx="4618275" cy="51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68" y="1497303"/>
            <a:ext cx="46482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2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</a:t>
            </a:r>
            <a:r>
              <a:rPr lang="nl-NL" sz="2700" i="1" dirty="0"/>
              <a:t>9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Bodemprofiel met grondboor.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238262" cy="9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46085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b="1" dirty="0" smtClean="0"/>
              <a:t>Huiswerk: </a:t>
            </a:r>
            <a:r>
              <a:rPr lang="nl-NL" dirty="0" smtClean="0"/>
              <a:t>Volgende week hoofdstuk 1, 2, 3, 9,10, 13, 14, 15 af.</a:t>
            </a:r>
          </a:p>
          <a:p>
            <a:pPr algn="ctr"/>
            <a:r>
              <a:rPr lang="nl-NL" dirty="0" smtClean="0"/>
              <a:t>Hoofdstuk 4, 5, 6, 7, 8, 11, 12,16 en 17 doorlezen.</a:t>
            </a:r>
          </a:p>
          <a:p>
            <a:pPr algn="ctr"/>
            <a:endParaRPr lang="nl-NL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83540"/>
            <a:ext cx="3935313" cy="24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6721"/>
            <a:ext cx="7584306" cy="448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5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zeeklei voor?</a:t>
            </a:r>
          </a:p>
          <a:p>
            <a:pPr algn="ctr"/>
            <a:r>
              <a:rPr lang="nl-NL" sz="1600" dirty="0" smtClean="0"/>
              <a:t>Waarvoor wordt zeeklei gebruikt?</a:t>
            </a:r>
          </a:p>
          <a:p>
            <a:pPr algn="ctr"/>
            <a:r>
              <a:rPr lang="nl-NL" sz="1600" dirty="0" smtClean="0"/>
              <a:t>Waar kun je klei aan herkennen?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7695175" cy="35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2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rivierklei voor?</a:t>
            </a:r>
          </a:p>
          <a:p>
            <a:pPr algn="ctr"/>
            <a:r>
              <a:rPr lang="nl-NL" sz="1600" dirty="0" smtClean="0"/>
              <a:t>Wat wordt er gekweekt op rivierklei?</a:t>
            </a:r>
          </a:p>
          <a:p>
            <a:pPr algn="ctr"/>
            <a:r>
              <a:rPr lang="nl-NL" sz="1600" dirty="0" smtClean="0"/>
              <a:t>Waar kun je klei aan herkennen?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856773" cy="18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91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24623"/>
            <a:ext cx="5832648" cy="54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42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</a:t>
            </a:r>
            <a:r>
              <a:rPr lang="nl-NL" sz="1600" dirty="0" err="1" smtClean="0"/>
              <a:t>loss</a:t>
            </a:r>
            <a:r>
              <a:rPr lang="nl-NL" sz="1600" dirty="0" smtClean="0"/>
              <a:t> voor?</a:t>
            </a:r>
          </a:p>
          <a:p>
            <a:pPr algn="ctr"/>
            <a:r>
              <a:rPr lang="nl-NL" sz="1600" dirty="0" smtClean="0"/>
              <a:t>Wat wordt er op </a:t>
            </a:r>
            <a:r>
              <a:rPr lang="nl-NL" sz="1600" dirty="0" err="1" smtClean="0"/>
              <a:t>loss</a:t>
            </a:r>
            <a:r>
              <a:rPr lang="nl-NL" sz="1600" dirty="0" smtClean="0"/>
              <a:t> gekweekt?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2" y="2420888"/>
            <a:ext cx="6375598" cy="36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53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veen voor?</a:t>
            </a:r>
          </a:p>
          <a:p>
            <a:pPr algn="ctr"/>
            <a:r>
              <a:rPr lang="nl-NL" sz="1600" dirty="0" smtClean="0"/>
              <a:t>Wat wordt er op veen gekweekt?</a:t>
            </a:r>
          </a:p>
          <a:p>
            <a:pPr algn="ctr"/>
            <a:r>
              <a:rPr lang="nl-NL" sz="1600" dirty="0" smtClean="0"/>
              <a:t>Waar kun je veen aan herkennen?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7991613" cy="34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57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39" y="1434366"/>
            <a:ext cx="5986608" cy="540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97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3205</TotalTime>
  <Words>385</Words>
  <Application>Microsoft Office PowerPoint</Application>
  <PresentationFormat>Diavoorstelling (4:3)</PresentationFormat>
  <Paragraphs>147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</vt:lpstr>
      <vt:lpstr>Bodem</vt:lpstr>
      <vt:lpstr>Planning vandaag</vt:lpstr>
      <vt:lpstr>Terugblik</vt:lpstr>
      <vt:lpstr>Terugblik</vt:lpstr>
      <vt:lpstr>Terugblik</vt:lpstr>
      <vt:lpstr>Terugblik</vt:lpstr>
      <vt:lpstr>Terugblik</vt:lpstr>
      <vt:lpstr>Hoofdstuk 4 Herkennen van grondsoorten</vt:lpstr>
      <vt:lpstr>Hoofdstuk 11</vt:lpstr>
      <vt:lpstr>Hoofdstuk 4 Herkennen van grondsoorten</vt:lpstr>
      <vt:lpstr>Terugblik</vt:lpstr>
      <vt:lpstr>Terugblik</vt:lpstr>
      <vt:lpstr>Terugblik</vt:lpstr>
      <vt:lpstr>Terugblik</vt:lpstr>
      <vt:lpstr>Hoofdstuk 13</vt:lpstr>
      <vt:lpstr>Hoofdstuk 14</vt:lpstr>
      <vt:lpstr>Hoofdstuk 14</vt:lpstr>
      <vt:lpstr>Hoofdstuk 14</vt:lpstr>
      <vt:lpstr>Hoofdstuk 14</vt:lpstr>
      <vt:lpstr>Hoofdstuk 14</vt:lpstr>
      <vt:lpstr>Hoofdstuk 15</vt:lpstr>
      <vt:lpstr>Hoofdstuk 15</vt:lpstr>
      <vt:lpstr>Hoofdstuk 15</vt:lpstr>
      <vt:lpstr>Hoofdstuk 15</vt:lpstr>
      <vt:lpstr>Hoofdstuk 16</vt:lpstr>
      <vt:lpstr>Hoofdstuk 17</vt:lpstr>
      <vt:lpstr>Hoofdstuk 9</vt:lpstr>
      <vt:lpstr>Hoofdstuk 9</vt:lpstr>
      <vt:lpstr>Hoofdstuk 9</vt:lpstr>
      <vt:lpstr>Hoofdstuk 9</vt:lpstr>
      <vt:lpstr>Afsluiting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475</cp:revision>
  <cp:lastPrinted>2012-05-22T10:37:28Z</cp:lastPrinted>
  <dcterms:created xsi:type="dcterms:W3CDTF">2008-03-20T23:08:22Z</dcterms:created>
  <dcterms:modified xsi:type="dcterms:W3CDTF">2017-02-27T17:19:21Z</dcterms:modified>
</cp:coreProperties>
</file>